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116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19.08.2021 № 484 «Об утверждении Порядка предоставления субсидии из областного бюджета сельскохозяйственным товаропроизводителям (за исключением граждан, ведущих личное подсобное хозяйство) на возмещение части затрат на приобретение тракторов, сельскохозяйственных машин и оборудования для агропромышленного комплекса, произведенных на территории Воронежской области»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Право на получение субсидии имеют сельскохозяйственные товаропроизводители, за исключением граждан, ведущих личное подсобное хозяйство, поставленные на учет в налоговых органах Воронежской области, осуществляющие деятельность на территории Воронежской области, соответствующие требованиям, установленным пунктом 9 настоящего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4373614"/>
            <a:ext cx="26484942" cy="18142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о проведении отбора размещается на Едином портале, а также в информационной системе "Портал Воронежской области в сети Интернет" на странице Департамента в срок не позднее 01 ноября текущего года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6576016"/>
            <a:ext cx="26484943" cy="4492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субсидии участник отбора представляет в Департамент в срок, установленный Департаментом в объявлении о проведении отбора, заявку на участие в отборе по форме согласно приложению N 1 к настоящему Порядку  с приложением документов, указанных в пункте 14 настоящего Порядка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товаропроизводитель имеет право подать документы, указанные в настоящем пункте, в электронном виде посредством использования системы подачи заявок на получение субсидии "Личный кабинет"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"Личный кабинет" такие заявки и документы должны быть подписаны электронной подписью руководителя участника отбора.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1992995"/>
            <a:ext cx="14238514" cy="926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3683082"/>
            <a:ext cx="14238514" cy="3746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Департамента, рассматривает представленные документы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срок, не превышающий 10 рабочих дней, принимает решение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дней со дня принятия решения по результатам рассмотрения заявки на Едином портале, а также в информационной системе "Портал Воронежской области в сети Интернет" на странице Департамента размещается информация о результатах рассмотрения заявок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1217976" y="18404780"/>
            <a:ext cx="19742948" cy="139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8562863"/>
            <a:ext cx="7903027" cy="9515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отклонения заявки участника отбора на стадии рассмотрения и оценки заявок: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пунктом 9 настоящего Порядка;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1110343" y="20668430"/>
            <a:ext cx="19896300" cy="29045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запрашивает самостоятельно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 налогового органа об отсутствии у участника отбора просроченной задолженности по налоговым и иным обязательным платежам, выписку из Единого государственного реестра юридических лиц или Единого государственного реестра индивидуальных предпринимателей.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1167521" y="24509739"/>
            <a:ext cx="19896300" cy="26664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рассматривает представленные документы и в срок, не превышающий 10 рабочих дней с даты регистрации заявки, по результатам рассмотрения заявки принимает решение о предоставлении субсидии либо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должен быть проинформирован о принятом решении в течение 5 дней со дня его принятия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27502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пункте 14 настоящего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настоящим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24 настоящего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увеличении в текущем финансовом году лимитов бюджетных ассигнований на предоставление субсидии Департамент уведомляет участников отбора, в отношении которых принято решение об отказе в предоставлении субсидии по основанию, указанному в абзаце седьмом настоящего пункта, об увеличении лимита, и предоставление субсидии осуществляется в порядке очередности ранее зарегистрированных заявок на отбор в журнале регистрации.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21 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0" y="32900690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рабочих дней с даты принятия решения о предоставлении субсидии)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2257" y="36864948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72257" y="4041954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Получатели субсидии представляют в Департамент в срок до 01 апреля года, следующего за годом получения субсидии, отчет о достижении результатов предоставления субсидии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90355" y="13020639"/>
            <a:ext cx="53951" cy="555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16888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5"/>
            <a:ext cx="45719" cy="1599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8057FBEC-436F-4389-85CD-586C3DE9284F}"/>
              </a:ext>
            </a:extLst>
          </p:cNvPr>
          <p:cNvCxnSpPr>
            <a:cxnSpLocks/>
          </p:cNvCxnSpPr>
          <p:nvPr/>
        </p:nvCxnSpPr>
        <p:spPr>
          <a:xfrm flipH="1">
            <a:off x="10195559" y="19797580"/>
            <a:ext cx="45718" cy="870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64891F43-E608-4DA3-A529-B6AB9844931B}"/>
              </a:ext>
            </a:extLst>
          </p:cNvPr>
          <p:cNvCxnSpPr/>
          <p:nvPr/>
        </p:nvCxnSpPr>
        <p:spPr>
          <a:xfrm>
            <a:off x="4449277" y="31908590"/>
            <a:ext cx="0" cy="1110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77ACEF04-A183-46A0-9732-04B7EF265C29}"/>
              </a:ext>
            </a:extLst>
          </p:cNvPr>
          <p:cNvCxnSpPr/>
          <p:nvPr/>
        </p:nvCxnSpPr>
        <p:spPr>
          <a:xfrm>
            <a:off x="4449277" y="35872848"/>
            <a:ext cx="0" cy="99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96628108-76D9-422D-A6D5-A4CED382D951}"/>
              </a:ext>
            </a:extLst>
          </p:cNvPr>
          <p:cNvCxnSpPr/>
          <p:nvPr/>
        </p:nvCxnSpPr>
        <p:spPr>
          <a:xfrm>
            <a:off x="4449277" y="39248920"/>
            <a:ext cx="0" cy="1170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D6B73EE-A8CE-4554-BE44-B275A88B2FD7}"/>
              </a:ext>
            </a:extLst>
          </p:cNvPr>
          <p:cNvCxnSpPr>
            <a:stCxn id="13" idx="3"/>
          </p:cNvCxnSpPr>
          <p:nvPr/>
        </p:nvCxnSpPr>
        <p:spPr>
          <a:xfrm flipV="1">
            <a:off x="8523514" y="34363742"/>
            <a:ext cx="2545556" cy="23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29B8383-6EB2-441D-95D8-5F23172B6C7B}"/>
              </a:ext>
            </a:extLst>
          </p:cNvPr>
          <p:cNvCxnSpPr/>
          <p:nvPr/>
        </p:nvCxnSpPr>
        <p:spPr>
          <a:xfrm>
            <a:off x="4449277" y="27209502"/>
            <a:ext cx="0" cy="191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82F6068F-D18E-43A4-8849-745E725BA69F}"/>
              </a:ext>
            </a:extLst>
          </p:cNvPr>
          <p:cNvCxnSpPr>
            <a:endCxn id="8" idx="0"/>
          </p:cNvCxnSpPr>
          <p:nvPr/>
        </p:nvCxnSpPr>
        <p:spPr>
          <a:xfrm>
            <a:off x="16106435" y="27156530"/>
            <a:ext cx="0" cy="197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255C6206-A16F-42DF-83AE-419BCB9FE361}"/>
              </a:ext>
            </a:extLst>
          </p:cNvPr>
          <p:cNvCxnSpPr/>
          <p:nvPr/>
        </p:nvCxnSpPr>
        <p:spPr>
          <a:xfrm>
            <a:off x="10241277" y="23572979"/>
            <a:ext cx="0" cy="936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5881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а) участник отбора понес в текущем году или году, предшествующем году подачи документов, затраты на приобретение тракторов, сельскохозяйственных машин и оборудования для агропромышленного комплекса, произведенных на территории Воронежской области не ранее 01 января года, предшествующего году подачи заявки на участие в отборе;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в)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г)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предпринимателе, являющемся участником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являются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не получает средства из бюджета Воронежской области на основании иных нормативных правовых актов Воронежской области на цели, установленные пунктом 2 настоящего Порядка.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8354253"/>
            <a:ext cx="32196505" cy="18590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одновременно с предоставлением заявки представляет в Департамент следующие документы: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1) справку-расчет по форме согласно приложению N 2 к настоящему Порядку;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2) копии договоров купли-продажи, товарных накладных или универсальных передаточных документов, платежных документов на приобретение сельхозтехники;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3) копии документов, подтверждающих дату производства техники и оборудования, для тракторов и самоходных машин - копии паспортов самоходных машин и свидетельств о регистрации поднадзорной техники, зарегистрированной в установленном порядке на участника отбора;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4) копии декларации о соответствии или сертификата соответствия, подтверждающих соответствие приобретенной получателем субсидии сельхозтехники требованиям технического регламента Таможенного союза ТР ТС 010/2011 "О безопасности машин и оборудования", принятого решением Комиссии Таможенного союза от 18.10.2011 N 823, и (или) требованиям технического регламента Таможенного союза ТР ТС 016/2011 "О безопасности аппаратов, работающих на газообразном топливе", принятого решением Комиссии Таможенного союза от 09.12.2011 N 875, и (или) требованиям технического регламента Таможенного союза ТР ТС 004/2011 "О безопасности низковольтного оборудования", принятого решением Комиссии Таможенного союза от 16.08.2011 N 768 (с обязательным заполнением графы "ИЗГОТОВИТЕЛЬ" и графы "МЕСТО ИЗГОТОВЛЕНИЯ" (при наличии));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5) отчетность о финансово-экономическом состоянии участника отбора за год, предшествующий году получения субсидий,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финансовому году или году получения субсидии), в случае отсутствия отчетности в Департаменте;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6)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лицом, об индивидуальном предпринимателе;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7) согласие на обработку персональных данных (для физического лица).</a:t>
            </a:r>
          </a:p>
          <a:p>
            <a:pPr algn="ctr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3657600"/>
            <a:ext cx="32196504" cy="42180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оказание государственной поддержки в рамках основного мероприятия 5.1 "Обновление парка сельскохозяйственной техники" подпрограммы 5 "Техническая и технологическая модернизация, инновационное развитие" государственной программы Воронежской области "Развитие сельского хозяйства, производства пищевых продуктов и инфраструктуры агропродовольственного рынка", утвержденной постановлением правительства Воронежской области от 13.12.2013 N 1088, сельскохозяйственным товаропроизводителям, за исключением граждан, ведущих личное подсобное хозяйство, по возмещению части затрат на приобретение тракторов, сельскохозяйственных машин и оборудования для агропромышленного комплекса, произведенных на территории Воронежской области (далее - сельхозтехника) не ранее 01 января года, предшествующего году подачи заявки на участие в отборе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1567</Words>
  <Application>Microsoft Office PowerPoint</Application>
  <PresentationFormat>Произвольный</PresentationFormat>
  <Paragraphs>59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Мацнева Валентина Алексеевна</cp:lastModifiedBy>
  <cp:revision>58</cp:revision>
  <cp:lastPrinted>2021-09-29T08:30:23Z</cp:lastPrinted>
  <dcterms:created xsi:type="dcterms:W3CDTF">2021-08-10T14:20:26Z</dcterms:created>
  <dcterms:modified xsi:type="dcterms:W3CDTF">2021-09-29T11:40:35Z</dcterms:modified>
</cp:coreProperties>
</file>