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116" y="-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31.05.2021 № 316 «Об утверждении Порядка предоставления субсидий из областного бюджета на возмещение части затрат за приобретенное  поголовье сельскохозяйственных животных гражданами, ведущими личное подсобное хозяйство»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*Право на получение субсидий имеют граждане Российской Федерации, постоянно проживающие на территории Воронежской области, ведущие личное подсобное хозяйство по месту жительства, соответствующие требованиям, установленным пунктом 9 настоящего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8552771" y="4707108"/>
            <a:ext cx="19941113" cy="14624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Объявление о проведении отбора размещается на Едином портале, а также в информационной системе "Портал Воронежской области в сети Интернет" на странице Департамента в срок не позднее 20 июня текущего года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8552771" y="6620009"/>
            <a:ext cx="19970370" cy="3634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субсидии получатель субсидии предоставляет в Департамент в срок, установленный Департаментом в объявлении о проведении отбора, заявку на участие в отборе по форме согласно приложению N 1 к настоящему Порядку с приложением документов, указанных в пункте 13 настоящего Порядка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  направив соответствующее обращение в Департамент. Участник отбора вправе в течение срока проведения отбора внести изменения в поданную заявку, направив уточненную заявку в Департамент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0976187"/>
            <a:ext cx="14238514" cy="1857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266714" y="13906440"/>
            <a:ext cx="14238514" cy="46727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рассматривает представленные документы  и в срок, не превышающий 10 рабочих дней, принимает решение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дней со дня принятия решения по результатам рассмотрения заявки на Едином портале, а также в информационной системе "Портал Воронежской области в сети Интернет" на странице Департамента размещается информация о результатах рассмотрения заявок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740634" y="19029712"/>
            <a:ext cx="13091205" cy="15054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8562863"/>
            <a:ext cx="7903027" cy="9515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отклонения заявки участника отбора на стадии рассмотрения и оценки заявок: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в пункте 4 настоящего Порядка;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B55505-E27A-4E34-A494-262DDEF2B122}"/>
              </a:ext>
            </a:extLst>
          </p:cNvPr>
          <p:cNvSpPr/>
          <p:nvPr/>
        </p:nvSpPr>
        <p:spPr>
          <a:xfrm>
            <a:off x="5786354" y="21328149"/>
            <a:ext cx="13091206" cy="31473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запрашивает самостоятельно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налогового органа об отсутствии у получателя субсидии просроченной задолженности по налоговым и иным обязательным платежам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5027829"/>
            <a:ext cx="13091205" cy="36154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рассматривает представленные документы и в срок, не превышающий 10 рабочих дней с даты регистрации заявки, по результатам рассмотрения заявки принимает решение о предоставлении субсидии либо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должен быть проинформирован о принятом решении в течение 5 дней со дня его принятия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4347173" y="29530158"/>
            <a:ext cx="10074730" cy="100481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Основаниями для отказа участнику отбора в предоставлении субсидий являются: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соответствии с пунктом 13 настоящего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субсидий, установленных настоящим Порядком;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27 настоящего Порядка;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предоставление субсидии.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530158"/>
            <a:ext cx="7380514" cy="29384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22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33663899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рабочих дней с даты принятия решения о предоставлении субсидии)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43001" y="37726599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72257" y="41417126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Ежегодно в течение 5 лет с даты получения субсидии в срок до 31 января получатель субсидии предоставляет в департамент отчет о достижении результатов предоставления субсидии</a:t>
            </a:r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 flipH="1">
            <a:off x="4321688" y="26241483"/>
            <a:ext cx="127590" cy="3198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 flipH="1">
            <a:off x="10091055" y="16702770"/>
            <a:ext cx="104503" cy="2279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41278" y="16655358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505228" y="16918105"/>
            <a:ext cx="51055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5"/>
            <a:ext cx="45719" cy="1599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A094E1F2-DFFA-4944-A14A-0F4B4D067182}"/>
              </a:ext>
            </a:extLst>
          </p:cNvPr>
          <p:cNvCxnSpPr/>
          <p:nvPr/>
        </p:nvCxnSpPr>
        <p:spPr>
          <a:xfrm>
            <a:off x="18877560" y="26241483"/>
            <a:ext cx="18291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9B43DF2F-61F5-4D0F-9EED-6E38D9500F74}"/>
              </a:ext>
            </a:extLst>
          </p:cNvPr>
          <p:cNvCxnSpPr/>
          <p:nvPr/>
        </p:nvCxnSpPr>
        <p:spPr>
          <a:xfrm>
            <a:off x="20736232" y="26241483"/>
            <a:ext cx="0" cy="3288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CEAC613B-9971-483B-8F45-FE5DDC571700}"/>
              </a:ext>
            </a:extLst>
          </p:cNvPr>
          <p:cNvCxnSpPr>
            <a:stCxn id="13" idx="3"/>
          </p:cNvCxnSpPr>
          <p:nvPr/>
        </p:nvCxnSpPr>
        <p:spPr>
          <a:xfrm>
            <a:off x="8523515" y="35149978"/>
            <a:ext cx="5823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80CEF335-D105-4D76-9AC6-CF6BE96A4420}"/>
              </a:ext>
            </a:extLst>
          </p:cNvPr>
          <p:cNvCxnSpPr/>
          <p:nvPr/>
        </p:nvCxnSpPr>
        <p:spPr>
          <a:xfrm>
            <a:off x="4321688" y="32468583"/>
            <a:ext cx="0" cy="1195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46267592-F541-4D77-8B55-14EBA5E3A6D7}"/>
              </a:ext>
            </a:extLst>
          </p:cNvPr>
          <p:cNvCxnSpPr/>
          <p:nvPr/>
        </p:nvCxnSpPr>
        <p:spPr>
          <a:xfrm>
            <a:off x="4321688" y="36636057"/>
            <a:ext cx="0" cy="109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EC4D78F6-5661-41FC-B568-12128C84157A}"/>
              </a:ext>
            </a:extLst>
          </p:cNvPr>
          <p:cNvCxnSpPr/>
          <p:nvPr/>
        </p:nvCxnSpPr>
        <p:spPr>
          <a:xfrm>
            <a:off x="4321688" y="40110571"/>
            <a:ext cx="0" cy="1306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9EEE62B0-96A5-4CA9-97F7-E9C19CD36C7D}"/>
              </a:ext>
            </a:extLst>
          </p:cNvPr>
          <p:cNvCxnSpPr>
            <a:stCxn id="10" idx="2"/>
          </p:cNvCxnSpPr>
          <p:nvPr/>
        </p:nvCxnSpPr>
        <p:spPr>
          <a:xfrm>
            <a:off x="18537956" y="10254173"/>
            <a:ext cx="0" cy="722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4E3A9444-4ACE-459D-876A-8DAE28888EEA}"/>
              </a:ext>
            </a:extLst>
          </p:cNvPr>
          <p:cNvCxnSpPr/>
          <p:nvPr/>
        </p:nvCxnSpPr>
        <p:spPr>
          <a:xfrm>
            <a:off x="18537956" y="12833461"/>
            <a:ext cx="0" cy="1072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1C43A31F-F97F-4B95-B581-A33A5386F59F}"/>
              </a:ext>
            </a:extLst>
          </p:cNvPr>
          <p:cNvCxnSpPr>
            <a:cxnSpLocks/>
            <a:stCxn id="46" idx="2"/>
          </p:cNvCxnSpPr>
          <p:nvPr/>
        </p:nvCxnSpPr>
        <p:spPr>
          <a:xfrm>
            <a:off x="12286237" y="20535131"/>
            <a:ext cx="0" cy="793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B4F61A81-E040-4745-A5BD-740FE73C1804}"/>
              </a:ext>
            </a:extLst>
          </p:cNvPr>
          <p:cNvCxnSpPr>
            <a:stCxn id="2" idx="2"/>
          </p:cNvCxnSpPr>
          <p:nvPr/>
        </p:nvCxnSpPr>
        <p:spPr>
          <a:xfrm flipH="1">
            <a:off x="12286237" y="24475538"/>
            <a:ext cx="45720" cy="552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9" y="10593138"/>
            <a:ext cx="32196504" cy="118539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на дату подачи заявки на участие в отборе должен соответствовать следующим требованиям: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а) участник отбора понес затраты на приобретение поголовья сельскохозяйственных животных в году подачи заявления о предоставлении субсидии и (или) в году, предшествующем году его подачи;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г) в отношении участника отбора не введена процедура банкротства;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д) участник отбора не должен получать средства из бюджета Воронежской области на основании иных нормативных правовых актов Воронежской области на цели, установленные пунктом 2 настоящего Порядка.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7225522"/>
            <a:ext cx="32196505" cy="1020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одновременно с предоставлением заявки представляет в Департамент следующие документы: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справку-расчет размера субсидии по форме согласно приложению N 2 к настоящему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выписку из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похозяйственной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книги по месту постоянного проживания получателя субсидии о количестве сельскохозяйственных животных у получателя субсидии по месту постоянного проживания по форме листов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похозяйственной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копию ветеринарного свидетельства и (или) ветеринарной справки на приобретенное поголовье по формам N 1, 4, определенным Приказом Министерства сельского хозяйства Российской Федерации от 27.12.2016 N 589 "Об утверждении Ветеринарных правил организации работы по оформлению ветеринарных сопроводительных документов, Порядка оформления ветеринарных сопроводительных документов в электронной форме и Порядка оформления ветеринарных сопроводительных документов на бумажных носителях";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в ред. постановления правительства Воронежской области от 06.08.2021 N 452)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копии договоров купли-продажи сельскохозяйственных животных;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копии счетов-фактур и товарных накладных, или универсальных передаточных документов, или актов приема-передачи, подтверждающих факт поставки животных участнику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копии документов, подтверждающих оплату приобретенных сельскохозяйственных животных;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копию паспорта гражданина Российской Федерации и (или) копию иного документа, удостоверяющего личность гражданина Российской Федерации и место его регистрации;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согласие на обработку персональных данных по форме, утверждаемой Департаментом;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копию протокола общего собрания членов сельскохозяйственного потребительского кооператива о принятии получателя субсидии в члены сельскохозяйственного потребительского кооператива (для граждан, являющихся членами сельскохозяйственного потребительского кооператива).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4176128"/>
            <a:ext cx="32196504" cy="411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субсидий является возмещение части затрат за приобретенное поголовье сельскохозяйственных животных гражданами, ведущими личное подсобное хозяйство, в рамках реализации государственной программы Воронежской области "Развитие сельского хозяйства, производства пищевых продуктов и инфраструктуры агропродовольственного рынка", утвержденной постановлением правительства Воронежской области от 13.12.2013 N 1088 "Об утверждении государственной программы Воронежской области "Развитие сельского хозяйства, производства пищевых продуктов и инфраструктуры агропродовольственного рынка"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982</TotalTime>
  <Words>1048</Words>
  <Application>Microsoft Office PowerPoint</Application>
  <PresentationFormat>Произвольный</PresentationFormat>
  <Paragraphs>54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Мацнева Валентина Алексеевна</cp:lastModifiedBy>
  <cp:revision>64</cp:revision>
  <cp:lastPrinted>2021-09-29T11:41:58Z</cp:lastPrinted>
  <dcterms:created xsi:type="dcterms:W3CDTF">2021-08-10T14:20:26Z</dcterms:created>
  <dcterms:modified xsi:type="dcterms:W3CDTF">2021-09-29T12:08:11Z</dcterms:modified>
</cp:coreProperties>
</file>