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36180713" cy="51120675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7" d="100"/>
          <a:sy n="37" d="100"/>
        </p:scale>
        <p:origin x="642" y="-3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3554" y="8366281"/>
            <a:ext cx="30753606" cy="17797568"/>
          </a:xfrm>
        </p:spPr>
        <p:txBody>
          <a:bodyPr anchor="b"/>
          <a:lstStyle>
            <a:lvl1pPr algn="ctr">
              <a:defRPr sz="237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2589" y="26850192"/>
            <a:ext cx="27135535" cy="12342326"/>
          </a:xfrm>
        </p:spPr>
        <p:txBody>
          <a:bodyPr/>
          <a:lstStyle>
            <a:lvl1pPr marL="0" indent="0" algn="ctr">
              <a:buNone/>
              <a:defRPr sz="9496"/>
            </a:lvl1pPr>
            <a:lvl2pPr marL="1809049" indent="0" algn="ctr">
              <a:buNone/>
              <a:defRPr sz="7914"/>
            </a:lvl2pPr>
            <a:lvl3pPr marL="3618098" indent="0" algn="ctr">
              <a:buNone/>
              <a:defRPr sz="7122"/>
            </a:lvl3pPr>
            <a:lvl4pPr marL="5427147" indent="0" algn="ctr">
              <a:buNone/>
              <a:defRPr sz="6331"/>
            </a:lvl4pPr>
            <a:lvl5pPr marL="7236196" indent="0" algn="ctr">
              <a:buNone/>
              <a:defRPr sz="6331"/>
            </a:lvl5pPr>
            <a:lvl6pPr marL="9045245" indent="0" algn="ctr">
              <a:buNone/>
              <a:defRPr sz="6331"/>
            </a:lvl6pPr>
            <a:lvl7pPr marL="10854294" indent="0" algn="ctr">
              <a:buNone/>
              <a:defRPr sz="6331"/>
            </a:lvl7pPr>
            <a:lvl8pPr marL="12663343" indent="0" algn="ctr">
              <a:buNone/>
              <a:defRPr sz="6331"/>
            </a:lvl8pPr>
            <a:lvl9pPr marL="14472392" indent="0" algn="ctr">
              <a:buNone/>
              <a:defRPr sz="6331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237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473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891825" y="2721703"/>
            <a:ext cx="7801466" cy="433224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87426" y="2721703"/>
            <a:ext cx="22952140" cy="433224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8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81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582" y="12744683"/>
            <a:ext cx="31205865" cy="21264777"/>
          </a:xfrm>
        </p:spPr>
        <p:txBody>
          <a:bodyPr anchor="b"/>
          <a:lstStyle>
            <a:lvl1pPr>
              <a:defRPr sz="2374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8582" y="34210633"/>
            <a:ext cx="31205865" cy="11182644"/>
          </a:xfrm>
        </p:spPr>
        <p:txBody>
          <a:bodyPr/>
          <a:lstStyle>
            <a:lvl1pPr marL="0" indent="0">
              <a:buNone/>
              <a:defRPr sz="9496">
                <a:solidFill>
                  <a:schemeClr val="tx1"/>
                </a:solidFill>
              </a:defRPr>
            </a:lvl1pPr>
            <a:lvl2pPr marL="1809049" indent="0">
              <a:buNone/>
              <a:defRPr sz="7914">
                <a:solidFill>
                  <a:schemeClr val="tx1">
                    <a:tint val="75000"/>
                  </a:schemeClr>
                </a:solidFill>
              </a:defRPr>
            </a:lvl2pPr>
            <a:lvl3pPr marL="3618098" indent="0">
              <a:buNone/>
              <a:defRPr sz="7122">
                <a:solidFill>
                  <a:schemeClr val="tx1">
                    <a:tint val="75000"/>
                  </a:schemeClr>
                </a:solidFill>
              </a:defRPr>
            </a:lvl3pPr>
            <a:lvl4pPr marL="5427147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4pPr>
            <a:lvl5pPr marL="7236196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5pPr>
            <a:lvl6pPr marL="9045245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6pPr>
            <a:lvl7pPr marL="10854294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7pPr>
            <a:lvl8pPr marL="12663343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8pPr>
            <a:lvl9pPr marL="14472392" indent="0">
              <a:buNone/>
              <a:defRPr sz="63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160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87424" y="13608513"/>
            <a:ext cx="15376803" cy="32435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16486" y="13608513"/>
            <a:ext cx="15376803" cy="32435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1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7" y="2721714"/>
            <a:ext cx="31205865" cy="988096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2141" y="12531669"/>
            <a:ext cx="15306135" cy="6141577"/>
          </a:xfrm>
        </p:spPr>
        <p:txBody>
          <a:bodyPr anchor="b"/>
          <a:lstStyle>
            <a:lvl1pPr marL="0" indent="0">
              <a:buNone/>
              <a:defRPr sz="9496" b="1"/>
            </a:lvl1pPr>
            <a:lvl2pPr marL="1809049" indent="0">
              <a:buNone/>
              <a:defRPr sz="7914" b="1"/>
            </a:lvl2pPr>
            <a:lvl3pPr marL="3618098" indent="0">
              <a:buNone/>
              <a:defRPr sz="7122" b="1"/>
            </a:lvl3pPr>
            <a:lvl4pPr marL="5427147" indent="0">
              <a:buNone/>
              <a:defRPr sz="6331" b="1"/>
            </a:lvl4pPr>
            <a:lvl5pPr marL="7236196" indent="0">
              <a:buNone/>
              <a:defRPr sz="6331" b="1"/>
            </a:lvl5pPr>
            <a:lvl6pPr marL="9045245" indent="0">
              <a:buNone/>
              <a:defRPr sz="6331" b="1"/>
            </a:lvl6pPr>
            <a:lvl7pPr marL="10854294" indent="0">
              <a:buNone/>
              <a:defRPr sz="6331" b="1"/>
            </a:lvl7pPr>
            <a:lvl8pPr marL="12663343" indent="0">
              <a:buNone/>
              <a:defRPr sz="6331" b="1"/>
            </a:lvl8pPr>
            <a:lvl9pPr marL="14472392" indent="0">
              <a:buNone/>
              <a:defRPr sz="633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92141" y="18673247"/>
            <a:ext cx="15306135" cy="2746553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316488" y="12531669"/>
            <a:ext cx="15381516" cy="6141577"/>
          </a:xfrm>
        </p:spPr>
        <p:txBody>
          <a:bodyPr anchor="b"/>
          <a:lstStyle>
            <a:lvl1pPr marL="0" indent="0">
              <a:buNone/>
              <a:defRPr sz="9496" b="1"/>
            </a:lvl1pPr>
            <a:lvl2pPr marL="1809049" indent="0">
              <a:buNone/>
              <a:defRPr sz="7914" b="1"/>
            </a:lvl2pPr>
            <a:lvl3pPr marL="3618098" indent="0">
              <a:buNone/>
              <a:defRPr sz="7122" b="1"/>
            </a:lvl3pPr>
            <a:lvl4pPr marL="5427147" indent="0">
              <a:buNone/>
              <a:defRPr sz="6331" b="1"/>
            </a:lvl4pPr>
            <a:lvl5pPr marL="7236196" indent="0">
              <a:buNone/>
              <a:defRPr sz="6331" b="1"/>
            </a:lvl5pPr>
            <a:lvl6pPr marL="9045245" indent="0">
              <a:buNone/>
              <a:defRPr sz="6331" b="1"/>
            </a:lvl6pPr>
            <a:lvl7pPr marL="10854294" indent="0">
              <a:buNone/>
              <a:defRPr sz="6331" b="1"/>
            </a:lvl7pPr>
            <a:lvl8pPr marL="12663343" indent="0">
              <a:buNone/>
              <a:defRPr sz="6331" b="1"/>
            </a:lvl8pPr>
            <a:lvl9pPr marL="14472392" indent="0">
              <a:buNone/>
              <a:defRPr sz="633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316488" y="18673247"/>
            <a:ext cx="15381516" cy="2746553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38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867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294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6" y="3408045"/>
            <a:ext cx="11669222" cy="11928158"/>
          </a:xfrm>
        </p:spPr>
        <p:txBody>
          <a:bodyPr anchor="b"/>
          <a:lstStyle>
            <a:lvl1pPr>
              <a:defRPr sz="1266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81516" y="7360442"/>
            <a:ext cx="18316486" cy="36328813"/>
          </a:xfrm>
        </p:spPr>
        <p:txBody>
          <a:bodyPr/>
          <a:lstStyle>
            <a:lvl1pPr>
              <a:defRPr sz="12662"/>
            </a:lvl1pPr>
            <a:lvl2pPr>
              <a:defRPr sz="11079"/>
            </a:lvl2pPr>
            <a:lvl3pPr>
              <a:defRPr sz="9496"/>
            </a:lvl3pPr>
            <a:lvl4pPr>
              <a:defRPr sz="7914"/>
            </a:lvl4pPr>
            <a:lvl5pPr>
              <a:defRPr sz="7914"/>
            </a:lvl5pPr>
            <a:lvl6pPr>
              <a:defRPr sz="7914"/>
            </a:lvl6pPr>
            <a:lvl7pPr>
              <a:defRPr sz="7914"/>
            </a:lvl7pPr>
            <a:lvl8pPr>
              <a:defRPr sz="7914"/>
            </a:lvl8pPr>
            <a:lvl9pPr>
              <a:defRPr sz="791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2136" y="15336203"/>
            <a:ext cx="11669222" cy="28412212"/>
          </a:xfrm>
        </p:spPr>
        <p:txBody>
          <a:bodyPr/>
          <a:lstStyle>
            <a:lvl1pPr marL="0" indent="0">
              <a:buNone/>
              <a:defRPr sz="6331"/>
            </a:lvl1pPr>
            <a:lvl2pPr marL="1809049" indent="0">
              <a:buNone/>
              <a:defRPr sz="5540"/>
            </a:lvl2pPr>
            <a:lvl3pPr marL="3618098" indent="0">
              <a:buNone/>
              <a:defRPr sz="4748"/>
            </a:lvl3pPr>
            <a:lvl4pPr marL="5427147" indent="0">
              <a:buNone/>
              <a:defRPr sz="3957"/>
            </a:lvl4pPr>
            <a:lvl5pPr marL="7236196" indent="0">
              <a:buNone/>
              <a:defRPr sz="3957"/>
            </a:lvl5pPr>
            <a:lvl6pPr marL="9045245" indent="0">
              <a:buNone/>
              <a:defRPr sz="3957"/>
            </a:lvl6pPr>
            <a:lvl7pPr marL="10854294" indent="0">
              <a:buNone/>
              <a:defRPr sz="3957"/>
            </a:lvl7pPr>
            <a:lvl8pPr marL="12663343" indent="0">
              <a:buNone/>
              <a:defRPr sz="3957"/>
            </a:lvl8pPr>
            <a:lvl9pPr marL="14472392" indent="0">
              <a:buNone/>
              <a:defRPr sz="39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61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136" y="3408045"/>
            <a:ext cx="11669222" cy="11928158"/>
          </a:xfrm>
        </p:spPr>
        <p:txBody>
          <a:bodyPr anchor="b"/>
          <a:lstStyle>
            <a:lvl1pPr>
              <a:defRPr sz="1266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81516" y="7360442"/>
            <a:ext cx="18316486" cy="36328813"/>
          </a:xfrm>
        </p:spPr>
        <p:txBody>
          <a:bodyPr anchor="t"/>
          <a:lstStyle>
            <a:lvl1pPr marL="0" indent="0">
              <a:buNone/>
              <a:defRPr sz="12662"/>
            </a:lvl1pPr>
            <a:lvl2pPr marL="1809049" indent="0">
              <a:buNone/>
              <a:defRPr sz="11079"/>
            </a:lvl2pPr>
            <a:lvl3pPr marL="3618098" indent="0">
              <a:buNone/>
              <a:defRPr sz="9496"/>
            </a:lvl3pPr>
            <a:lvl4pPr marL="5427147" indent="0">
              <a:buNone/>
              <a:defRPr sz="7914"/>
            </a:lvl4pPr>
            <a:lvl5pPr marL="7236196" indent="0">
              <a:buNone/>
              <a:defRPr sz="7914"/>
            </a:lvl5pPr>
            <a:lvl6pPr marL="9045245" indent="0">
              <a:buNone/>
              <a:defRPr sz="7914"/>
            </a:lvl6pPr>
            <a:lvl7pPr marL="10854294" indent="0">
              <a:buNone/>
              <a:defRPr sz="7914"/>
            </a:lvl7pPr>
            <a:lvl8pPr marL="12663343" indent="0">
              <a:buNone/>
              <a:defRPr sz="7914"/>
            </a:lvl8pPr>
            <a:lvl9pPr marL="14472392" indent="0">
              <a:buNone/>
              <a:defRPr sz="7914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92136" y="15336203"/>
            <a:ext cx="11669222" cy="28412212"/>
          </a:xfrm>
        </p:spPr>
        <p:txBody>
          <a:bodyPr/>
          <a:lstStyle>
            <a:lvl1pPr marL="0" indent="0">
              <a:buNone/>
              <a:defRPr sz="6331"/>
            </a:lvl1pPr>
            <a:lvl2pPr marL="1809049" indent="0">
              <a:buNone/>
              <a:defRPr sz="5540"/>
            </a:lvl2pPr>
            <a:lvl3pPr marL="3618098" indent="0">
              <a:buNone/>
              <a:defRPr sz="4748"/>
            </a:lvl3pPr>
            <a:lvl4pPr marL="5427147" indent="0">
              <a:buNone/>
              <a:defRPr sz="3957"/>
            </a:lvl4pPr>
            <a:lvl5pPr marL="7236196" indent="0">
              <a:buNone/>
              <a:defRPr sz="3957"/>
            </a:lvl5pPr>
            <a:lvl6pPr marL="9045245" indent="0">
              <a:buNone/>
              <a:defRPr sz="3957"/>
            </a:lvl6pPr>
            <a:lvl7pPr marL="10854294" indent="0">
              <a:buNone/>
              <a:defRPr sz="3957"/>
            </a:lvl7pPr>
            <a:lvl8pPr marL="12663343" indent="0">
              <a:buNone/>
              <a:defRPr sz="3957"/>
            </a:lvl8pPr>
            <a:lvl9pPr marL="14472392" indent="0">
              <a:buNone/>
              <a:defRPr sz="395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63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87424" y="2721714"/>
            <a:ext cx="31205865" cy="9880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7424" y="13608513"/>
            <a:ext cx="31205865" cy="32435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87424" y="47381303"/>
            <a:ext cx="814066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CCDC3-4D5A-4B21-B666-09C2D118AAEC}" type="datetimeFigureOut">
              <a:rPr lang="ru-RU" smtClean="0"/>
              <a:t>29.09.2021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84861" y="47381303"/>
            <a:ext cx="12210991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552629" y="47381303"/>
            <a:ext cx="8140660" cy="27217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2354F-53E0-4A11-A0D0-AF61E2E12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45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18098" rtl="0" eaLnBrk="1" latinLnBrk="0" hangingPunct="1">
        <a:lnSpc>
          <a:spcPct val="90000"/>
        </a:lnSpc>
        <a:spcBef>
          <a:spcPct val="0"/>
        </a:spcBef>
        <a:buNone/>
        <a:defRPr sz="174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4524" indent="-904524" algn="l" defTabSz="3618098" rtl="0" eaLnBrk="1" latinLnBrk="0" hangingPunct="1">
        <a:lnSpc>
          <a:spcPct val="90000"/>
        </a:lnSpc>
        <a:spcBef>
          <a:spcPts val="3957"/>
        </a:spcBef>
        <a:buFont typeface="Arial" panose="020B0604020202020204" pitchFamily="34" charset="0"/>
        <a:buChar char="•"/>
        <a:defRPr sz="11079" kern="1200">
          <a:solidFill>
            <a:schemeClr val="tx1"/>
          </a:solidFill>
          <a:latin typeface="+mn-lt"/>
          <a:ea typeface="+mn-ea"/>
          <a:cs typeface="+mn-cs"/>
        </a:defRPr>
      </a:lvl1pPr>
      <a:lvl2pPr marL="2713573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9496" kern="1200">
          <a:solidFill>
            <a:schemeClr val="tx1"/>
          </a:solidFill>
          <a:latin typeface="+mn-lt"/>
          <a:ea typeface="+mn-ea"/>
          <a:cs typeface="+mn-cs"/>
        </a:defRPr>
      </a:lvl2pPr>
      <a:lvl3pPr marL="4522622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914" kern="1200">
          <a:solidFill>
            <a:schemeClr val="tx1"/>
          </a:solidFill>
          <a:latin typeface="+mn-lt"/>
          <a:ea typeface="+mn-ea"/>
          <a:cs typeface="+mn-cs"/>
        </a:defRPr>
      </a:lvl3pPr>
      <a:lvl4pPr marL="6331671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4pPr>
      <a:lvl5pPr marL="8140720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5pPr>
      <a:lvl6pPr marL="9949769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6pPr>
      <a:lvl7pPr marL="11758818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7pPr>
      <a:lvl8pPr marL="13567867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8pPr>
      <a:lvl9pPr marL="15376916" indent="-904524" algn="l" defTabSz="3618098" rtl="0" eaLnBrk="1" latinLnBrk="0" hangingPunct="1">
        <a:lnSpc>
          <a:spcPct val="90000"/>
        </a:lnSpc>
        <a:spcBef>
          <a:spcPts val="1978"/>
        </a:spcBef>
        <a:buFont typeface="Arial" panose="020B0604020202020204" pitchFamily="34" charset="0"/>
        <a:buChar char="•"/>
        <a:defRPr sz="71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1pPr>
      <a:lvl2pPr marL="1809049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2pPr>
      <a:lvl3pPr marL="3618098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3pPr>
      <a:lvl4pPr marL="5427147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4pPr>
      <a:lvl5pPr marL="7236196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5pPr>
      <a:lvl6pPr marL="9045245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6pPr>
      <a:lvl7pPr marL="10854294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7pPr>
      <a:lvl8pPr marL="12663343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8pPr>
      <a:lvl9pPr marL="14472392" algn="l" defTabSz="3618098" rtl="0" eaLnBrk="1" latinLnBrk="0" hangingPunct="1">
        <a:defRPr sz="712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238E63B-8A78-4834-89E9-8CC515CFC12A}"/>
              </a:ext>
            </a:extLst>
          </p:cNvPr>
          <p:cNvSpPr txBox="1"/>
          <p:nvPr/>
        </p:nvSpPr>
        <p:spPr>
          <a:xfrm>
            <a:off x="881743" y="705852"/>
            <a:ext cx="3475579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Блок-схема предоставления мер государственной поддержки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правительства Воронежской области от 06.12.2018 № 1077 «Об утверждении Порядка предоставления субсидии из областного бюджета сельскохозяйственным товаропроизводителям (за исключением граждан, ведущих личное подсобное хозяйство) и российским организациям на возмещение части прямых понесенных затрат на создание и (или) модернизацию животноводческих комплексов молочного направления (молочных ферм)»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получение субсидии имеют  сельскохозяйственные товаропроизводители (за исключением граждан, ведущих личное подсобное хозяйство), а также российские организации, реализующие инвестиционные проекты по созданию и (или) модернизации молочных комплексов, принадлежащих им на праве собственности, прошедшие конкурсный отбор инвестиционных проектов в Министерстве сельского хозяйства РФ в порядке, установленном Министерством сельского хозяйства РФ, если создание и (или) модернизация объектов начаты не ранее чем за 3 года до начала предоставления иных межбюджетных трансфертов из федерального бюджета бюджетам субъектов Российской Федерации в целях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расходных обязательств субъектов РФ по возмещению части прямых понесенных затрат на создание и (или) модернизацию объектов агропромышленного комплекса и объекты введены в эксплуатацию не позднее дня представления Департаментом заявки на участие в отборе на соответствующий финансовый год и отобраны Министерством сельского хозяйства РФ, поставленные на учет в налоговых органах Воронежской области, осуществляющие деятельность на территории Воронежской области и соответствующие требованиям, установленным пунктом 10 настоящего Порядка*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5EA1BF4D-8027-418C-957C-253DAE49906F}"/>
              </a:ext>
            </a:extLst>
          </p:cNvPr>
          <p:cNvSpPr/>
          <p:nvPr/>
        </p:nvSpPr>
        <p:spPr>
          <a:xfrm>
            <a:off x="4833257" y="6736237"/>
            <a:ext cx="26484942" cy="18861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департаментом аграрной политики Воронежской области объявления о проведении отбора на  Едином портале бюджетной системы Российской Федерации в информационно-телекоммуникационной сети «Интернет», а также в информационной системе «Портал Воронежской области в сети Интернет» на странице Департамента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A91EA7F-9486-4D7D-A663-27381B9514E2}"/>
              </a:ext>
            </a:extLst>
          </p:cNvPr>
          <p:cNvSpPr/>
          <p:nvPr/>
        </p:nvSpPr>
        <p:spPr>
          <a:xfrm>
            <a:off x="4862514" y="9122666"/>
            <a:ext cx="26484943" cy="50174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участником отбора в Департамент в срок, установленный Департаментом в объявлении о проведении отбора, заявки на участие в отборе по форме согласно приложению к Порядку с приложением документов, указанных в пункте 14 Порядка **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вправе представить документы через многофункциональный центр предоставления государственных и муниципальных услуг.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имеет право подать документы в электронном виде посредством использования системы подачи заявок на получение субсидии «Личный кабинет» (https://lk-apk.govvrn.ru/lk/auth). В случае подачи заявок с прилагаемыми документами в электронном виде посредством использования системы подачи заявок на получение субсидии «Личный кабинет» такие заявки и документы должны быть подписаны электронной подписью руководителя участника отбора.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отбора вправе в любое время отозвать поданную заявку, внести изменения в поданную заявку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5A7CE8C5-C2FC-43A3-AC13-6A3BE2371AD5}"/>
              </a:ext>
            </a:extLst>
          </p:cNvPr>
          <p:cNvSpPr/>
          <p:nvPr/>
        </p:nvSpPr>
        <p:spPr>
          <a:xfrm>
            <a:off x="11266714" y="14712905"/>
            <a:ext cx="14238514" cy="10570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заявки Департаментом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6CACBCD1-C53C-45D8-8E96-FF73664A43CD}"/>
              </a:ext>
            </a:extLst>
          </p:cNvPr>
          <p:cNvSpPr/>
          <p:nvPr/>
        </p:nvSpPr>
        <p:spPr>
          <a:xfrm>
            <a:off x="11266714" y="16432845"/>
            <a:ext cx="14238514" cy="22123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Департаментом решения о принятии заявки к рассмотрению либо об отклонении заявки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срок не превышающий 10 рабочих дней после окончания срока приема документов)</a:t>
            </a:r>
          </a:p>
        </p:txBody>
      </p:sp>
      <p:sp>
        <p:nvSpPr>
          <p:cNvPr id="46" name="Прямоугольник 45">
            <a:extLst>
              <a:ext uri="{FF2B5EF4-FFF2-40B4-BE49-F238E27FC236}">
                <a16:creationId xmlns:a16="http://schemas.microsoft.com/office/drawing/2014/main" id="{AE144DF1-5D21-4D94-A4D4-AFA47B16202D}"/>
              </a:ext>
            </a:extLst>
          </p:cNvPr>
          <p:cNvSpPr/>
          <p:nvPr/>
        </p:nvSpPr>
        <p:spPr>
          <a:xfrm>
            <a:off x="5740634" y="19381364"/>
            <a:ext cx="9027417" cy="1538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заявки к рассмотрению 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58CD2913-40E4-4780-AA6A-98DBD61F09F6}"/>
              </a:ext>
            </a:extLst>
          </p:cNvPr>
          <p:cNvSpPr/>
          <p:nvPr/>
        </p:nvSpPr>
        <p:spPr>
          <a:xfrm>
            <a:off x="26680886" y="19274055"/>
            <a:ext cx="7903027" cy="88045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Отклонение заявки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отклонения заявки участника отбора на стадии рассмотрения и оценки заявок являются: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участника отбора требованиям, установленным пунктами 5, 10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представленных участником отбора заявок и документов требованиям к заявкам участников отбора, установленным в объявлении о проведении отбора;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недостоверность представленной участником отбора информации, в том числе информации о месте нахождения и адресе юридического лица;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подача участником отбора заявки после даты, определенной для подачи заявок.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:a16="http://schemas.microsoft.com/office/drawing/2014/main" id="{89585078-1EC5-4E8A-8B93-B637977EDDE2}"/>
              </a:ext>
            </a:extLst>
          </p:cNvPr>
          <p:cNvSpPr/>
          <p:nvPr/>
        </p:nvSpPr>
        <p:spPr>
          <a:xfrm>
            <a:off x="26680885" y="29079679"/>
            <a:ext cx="7903027" cy="44087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о результатах рассмотрения заявок на Едином портале, а также в информационной системе «Портал Воронежской области в сети Интернет» на странице Департамента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принятия решения)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922587EF-6113-4648-8CC3-44C99236B388}"/>
              </a:ext>
            </a:extLst>
          </p:cNvPr>
          <p:cNvSpPr/>
          <p:nvPr/>
        </p:nvSpPr>
        <p:spPr>
          <a:xfrm>
            <a:off x="26680885" y="34689523"/>
            <a:ext cx="7903027" cy="3820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участника отбора о принятом решении 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рабочих дней со дня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решения)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2B55505-E27A-4E34-A494-262DDEF2B122}"/>
              </a:ext>
            </a:extLst>
          </p:cNvPr>
          <p:cNvSpPr/>
          <p:nvPr/>
        </p:nvSpPr>
        <p:spPr>
          <a:xfrm>
            <a:off x="5786354" y="21683262"/>
            <a:ext cx="8981698" cy="23108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Запрос Департаментом документов, которые  находятся в распоряжении иных государственных органов,  в соответствии с пунктами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Порядка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003D915-ADFF-49BD-A6C3-4C493941A875}"/>
              </a:ext>
            </a:extLst>
          </p:cNvPr>
          <p:cNvSpPr/>
          <p:nvPr/>
        </p:nvSpPr>
        <p:spPr>
          <a:xfrm>
            <a:off x="5740634" y="24918285"/>
            <a:ext cx="9027417" cy="28888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Департаментом решения о предоставлении субсидии либо об отказе в ее предоставлении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срок, не превышающий 20 рабочих дней с даты </a:t>
            </a:r>
            <a:r>
              <a:rPr 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окончания приема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заявок)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70B27A7-4ACA-47B9-8382-AB8A9E45309D}"/>
              </a:ext>
            </a:extLst>
          </p:cNvPr>
          <p:cNvSpPr/>
          <p:nvPr/>
        </p:nvSpPr>
        <p:spPr>
          <a:xfrm>
            <a:off x="11069070" y="29128028"/>
            <a:ext cx="10074730" cy="104502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в предоставлении субсидии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Основаниями для отказа участнику отбора в предоставлении субсидии являются: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несоответствие представленных участником отбора документов требованиям, определенным в соответствии с пунктом 14 Порядка, или непредставление (представление не в полном объеме) указанных документов;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установление факта недостоверности представленной участником отбора информации;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невыполнение целей и условий предоставления субсидии, установленных Порядком;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отказ получателя субсидии от заключения Соглашения;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уклонение получателя субсидии от заключения Соглашения в сроки, установленные пунктом 22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отсутствие лимитов бюджетных обязательств на предоставление субсидии.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FD82481-D641-47F8-80E8-762EB6F34C7F}"/>
              </a:ext>
            </a:extLst>
          </p:cNvPr>
          <p:cNvSpPr/>
          <p:nvPr/>
        </p:nvSpPr>
        <p:spPr>
          <a:xfrm>
            <a:off x="11069070" y="45079856"/>
            <a:ext cx="10074730" cy="2383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участника отбора о принятом решении 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рабочих дней со дня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решения)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2A518B71-1668-4676-9EB8-6C261402CAC5}"/>
              </a:ext>
            </a:extLst>
          </p:cNvPr>
          <p:cNvSpPr/>
          <p:nvPr/>
        </p:nvSpPr>
        <p:spPr>
          <a:xfrm>
            <a:off x="1143001" y="29075056"/>
            <a:ext cx="7380514" cy="28888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участника отбора в реестр получателей субсидии на оплату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субсидии рассчитывается в соответствии с пунктом 19 Порядка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F17C7CE-10F5-4C46-8FA1-DBB252C640D1}"/>
              </a:ext>
            </a:extLst>
          </p:cNvPr>
          <p:cNvSpPr/>
          <p:nvPr/>
        </p:nvSpPr>
        <p:spPr>
          <a:xfrm>
            <a:off x="1143001" y="37194421"/>
            <a:ext cx="7380514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участника отбора о принятом решении 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рабочих дней со дня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решения)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A356C87D-E8B7-482C-AC02-83CE0FB91788}"/>
              </a:ext>
            </a:extLst>
          </p:cNvPr>
          <p:cNvSpPr/>
          <p:nvPr/>
        </p:nvSpPr>
        <p:spPr>
          <a:xfrm>
            <a:off x="1143001" y="40452285"/>
            <a:ext cx="7380514" cy="29721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Соглашения о предоставлении субсидии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30 рабочих дней с даты окончания приема заявок) либо отказ участника отбора от заключения Соглашения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C53CE01-5A27-4FB8-80D3-84B9352AE7C3}"/>
              </a:ext>
            </a:extLst>
          </p:cNvPr>
          <p:cNvSpPr/>
          <p:nvPr/>
        </p:nvSpPr>
        <p:spPr>
          <a:xfrm>
            <a:off x="1175000" y="44094962"/>
            <a:ext cx="7380514" cy="2383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субсидии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 позднее 10-го рабочего дня, следующего за днем принятия решения о предоставлении субсидии)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A82C3D3-0647-44E1-AE9B-1AB767185693}"/>
              </a:ext>
            </a:extLst>
          </p:cNvPr>
          <p:cNvSpPr/>
          <p:nvPr/>
        </p:nvSpPr>
        <p:spPr>
          <a:xfrm>
            <a:off x="1143001" y="47149453"/>
            <a:ext cx="7380514" cy="2514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получателем субсидии отчета о достижении значений результатов предоставления субсидии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срок до 10 февраля года, следующего за годом получения субсидии) </a:t>
            </a:r>
          </a:p>
        </p:txBody>
      </p:sp>
      <p:sp>
        <p:nvSpPr>
          <p:cNvPr id="18" name="Стрелка: вправо 17">
            <a:extLst>
              <a:ext uri="{FF2B5EF4-FFF2-40B4-BE49-F238E27FC236}">
                <a16:creationId xmlns:a16="http://schemas.microsoft.com/office/drawing/2014/main" id="{8B96C6C3-B25A-4B13-A9F2-E7BDA845C788}"/>
              </a:ext>
            </a:extLst>
          </p:cNvPr>
          <p:cNvSpPr/>
          <p:nvPr/>
        </p:nvSpPr>
        <p:spPr>
          <a:xfrm>
            <a:off x="8552771" y="41656662"/>
            <a:ext cx="947056" cy="852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: вниз 20">
            <a:extLst>
              <a:ext uri="{FF2B5EF4-FFF2-40B4-BE49-F238E27FC236}">
                <a16:creationId xmlns:a16="http://schemas.microsoft.com/office/drawing/2014/main" id="{0A48571C-47B7-4636-B6E7-A182C488242C}"/>
              </a:ext>
            </a:extLst>
          </p:cNvPr>
          <p:cNvSpPr/>
          <p:nvPr/>
        </p:nvSpPr>
        <p:spPr>
          <a:xfrm>
            <a:off x="18098588" y="8655017"/>
            <a:ext cx="45719" cy="4676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: вниз 22">
            <a:extLst>
              <a:ext uri="{FF2B5EF4-FFF2-40B4-BE49-F238E27FC236}">
                <a16:creationId xmlns:a16="http://schemas.microsoft.com/office/drawing/2014/main" id="{31886BD2-7A88-49FC-8F68-6CFE1ABDCDB7}"/>
              </a:ext>
            </a:extLst>
          </p:cNvPr>
          <p:cNvSpPr/>
          <p:nvPr/>
        </p:nvSpPr>
        <p:spPr>
          <a:xfrm>
            <a:off x="18052869" y="14116664"/>
            <a:ext cx="45719" cy="4910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: вниз 23">
            <a:extLst>
              <a:ext uri="{FF2B5EF4-FFF2-40B4-BE49-F238E27FC236}">
                <a16:creationId xmlns:a16="http://schemas.microsoft.com/office/drawing/2014/main" id="{E89C4D1B-FD9B-4CF0-9866-1B34F4FA1F3C}"/>
              </a:ext>
            </a:extLst>
          </p:cNvPr>
          <p:cNvSpPr/>
          <p:nvPr/>
        </p:nvSpPr>
        <p:spPr>
          <a:xfrm flipH="1">
            <a:off x="18007151" y="15755878"/>
            <a:ext cx="45719" cy="610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: вниз 26">
            <a:extLst>
              <a:ext uri="{FF2B5EF4-FFF2-40B4-BE49-F238E27FC236}">
                <a16:creationId xmlns:a16="http://schemas.microsoft.com/office/drawing/2014/main" id="{B2765DE1-5CCD-4910-8476-EB6E2FF537CC}"/>
              </a:ext>
            </a:extLst>
          </p:cNvPr>
          <p:cNvSpPr/>
          <p:nvPr/>
        </p:nvSpPr>
        <p:spPr>
          <a:xfrm>
            <a:off x="10172700" y="20945710"/>
            <a:ext cx="45719" cy="6915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: вниз 27">
            <a:extLst>
              <a:ext uri="{FF2B5EF4-FFF2-40B4-BE49-F238E27FC236}">
                <a16:creationId xmlns:a16="http://schemas.microsoft.com/office/drawing/2014/main" id="{95DAC2AC-5742-4049-86A2-E928FB22C05B}"/>
              </a:ext>
            </a:extLst>
          </p:cNvPr>
          <p:cNvSpPr/>
          <p:nvPr/>
        </p:nvSpPr>
        <p:spPr>
          <a:xfrm>
            <a:off x="10172700" y="23994071"/>
            <a:ext cx="45719" cy="9242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: вниз 32">
            <a:extLst>
              <a:ext uri="{FF2B5EF4-FFF2-40B4-BE49-F238E27FC236}">
                <a16:creationId xmlns:a16="http://schemas.microsoft.com/office/drawing/2014/main" id="{6071A923-2A70-4B99-8557-189B4EF522C4}"/>
              </a:ext>
            </a:extLst>
          </p:cNvPr>
          <p:cNvSpPr/>
          <p:nvPr/>
        </p:nvSpPr>
        <p:spPr>
          <a:xfrm flipH="1">
            <a:off x="16119565" y="39626665"/>
            <a:ext cx="108616" cy="9271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: вниз 33">
            <a:extLst>
              <a:ext uri="{FF2B5EF4-FFF2-40B4-BE49-F238E27FC236}">
                <a16:creationId xmlns:a16="http://schemas.microsoft.com/office/drawing/2014/main" id="{C75DF590-1516-44AB-B9A5-B5507A7AF1F4}"/>
              </a:ext>
            </a:extLst>
          </p:cNvPr>
          <p:cNvSpPr/>
          <p:nvPr/>
        </p:nvSpPr>
        <p:spPr>
          <a:xfrm flipH="1">
            <a:off x="4449278" y="36611920"/>
            <a:ext cx="91437" cy="6054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: вниз 34">
            <a:extLst>
              <a:ext uri="{FF2B5EF4-FFF2-40B4-BE49-F238E27FC236}">
                <a16:creationId xmlns:a16="http://schemas.microsoft.com/office/drawing/2014/main" id="{37CFA3E3-11EF-43E8-AA7E-632302631A84}"/>
              </a:ext>
            </a:extLst>
          </p:cNvPr>
          <p:cNvSpPr/>
          <p:nvPr/>
        </p:nvSpPr>
        <p:spPr>
          <a:xfrm>
            <a:off x="4506164" y="39709022"/>
            <a:ext cx="45719" cy="7258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: вниз 37">
            <a:extLst>
              <a:ext uri="{FF2B5EF4-FFF2-40B4-BE49-F238E27FC236}">
                <a16:creationId xmlns:a16="http://schemas.microsoft.com/office/drawing/2014/main" id="{DE353881-F4C6-45B5-ABE0-6C80C2D306E6}"/>
              </a:ext>
            </a:extLst>
          </p:cNvPr>
          <p:cNvSpPr/>
          <p:nvPr/>
        </p:nvSpPr>
        <p:spPr>
          <a:xfrm>
            <a:off x="4506165" y="46496312"/>
            <a:ext cx="45719" cy="6531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: вниз 40">
            <a:extLst>
              <a:ext uri="{FF2B5EF4-FFF2-40B4-BE49-F238E27FC236}">
                <a16:creationId xmlns:a16="http://schemas.microsoft.com/office/drawing/2014/main" id="{23AE8F03-CEF2-4803-8FB0-434E113CBDE5}"/>
              </a:ext>
            </a:extLst>
          </p:cNvPr>
          <p:cNvSpPr/>
          <p:nvPr/>
        </p:nvSpPr>
        <p:spPr>
          <a:xfrm rot="5400000">
            <a:off x="5072095" y="25595805"/>
            <a:ext cx="45719" cy="1245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: вниз 41">
            <a:extLst>
              <a:ext uri="{FF2B5EF4-FFF2-40B4-BE49-F238E27FC236}">
                <a16:creationId xmlns:a16="http://schemas.microsoft.com/office/drawing/2014/main" id="{2382AEB2-DFE4-425A-AF5B-E5C05C9B3D3E}"/>
              </a:ext>
            </a:extLst>
          </p:cNvPr>
          <p:cNvSpPr/>
          <p:nvPr/>
        </p:nvSpPr>
        <p:spPr>
          <a:xfrm>
            <a:off x="4449277" y="26241483"/>
            <a:ext cx="45719" cy="27689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: вправо 42">
            <a:extLst>
              <a:ext uri="{FF2B5EF4-FFF2-40B4-BE49-F238E27FC236}">
                <a16:creationId xmlns:a16="http://schemas.microsoft.com/office/drawing/2014/main" id="{F47905F9-5029-4CFB-BC4C-C6D3C870C9F6}"/>
              </a:ext>
            </a:extLst>
          </p:cNvPr>
          <p:cNvSpPr/>
          <p:nvPr/>
        </p:nvSpPr>
        <p:spPr>
          <a:xfrm>
            <a:off x="14813770" y="26218624"/>
            <a:ext cx="141441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: вниз 43">
            <a:extLst>
              <a:ext uri="{FF2B5EF4-FFF2-40B4-BE49-F238E27FC236}">
                <a16:creationId xmlns:a16="http://schemas.microsoft.com/office/drawing/2014/main" id="{2BA274C7-A709-495D-9779-631D2489CD12}"/>
              </a:ext>
            </a:extLst>
          </p:cNvPr>
          <p:cNvSpPr/>
          <p:nvPr/>
        </p:nvSpPr>
        <p:spPr>
          <a:xfrm flipH="1">
            <a:off x="16146311" y="26310699"/>
            <a:ext cx="45719" cy="27689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: вниз 44">
            <a:extLst>
              <a:ext uri="{FF2B5EF4-FFF2-40B4-BE49-F238E27FC236}">
                <a16:creationId xmlns:a16="http://schemas.microsoft.com/office/drawing/2014/main" id="{F959A653-6FEF-4092-AD16-B4E9ECFD2A68}"/>
              </a:ext>
            </a:extLst>
          </p:cNvPr>
          <p:cNvSpPr/>
          <p:nvPr/>
        </p:nvSpPr>
        <p:spPr>
          <a:xfrm flipH="1">
            <a:off x="10149840" y="16702769"/>
            <a:ext cx="45719" cy="25712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: вправо 50">
            <a:extLst>
              <a:ext uri="{FF2B5EF4-FFF2-40B4-BE49-F238E27FC236}">
                <a16:creationId xmlns:a16="http://schemas.microsoft.com/office/drawing/2014/main" id="{1E38F44B-AE35-476A-A20C-49B0BAEC66EB}"/>
              </a:ext>
            </a:extLst>
          </p:cNvPr>
          <p:cNvSpPr/>
          <p:nvPr/>
        </p:nvSpPr>
        <p:spPr>
          <a:xfrm rot="10800000">
            <a:off x="10218419" y="16657049"/>
            <a:ext cx="104829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: вправо 51">
            <a:extLst>
              <a:ext uri="{FF2B5EF4-FFF2-40B4-BE49-F238E27FC236}">
                <a16:creationId xmlns:a16="http://schemas.microsoft.com/office/drawing/2014/main" id="{C3499973-C509-4348-BA77-31F20C6EA8EF}"/>
              </a:ext>
            </a:extLst>
          </p:cNvPr>
          <p:cNvSpPr/>
          <p:nvPr/>
        </p:nvSpPr>
        <p:spPr>
          <a:xfrm>
            <a:off x="25505228" y="16918105"/>
            <a:ext cx="5105515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: вниз 52">
            <a:extLst>
              <a:ext uri="{FF2B5EF4-FFF2-40B4-BE49-F238E27FC236}">
                <a16:creationId xmlns:a16="http://schemas.microsoft.com/office/drawing/2014/main" id="{646BB351-C4A7-4055-A91E-36EB5F12004A}"/>
              </a:ext>
            </a:extLst>
          </p:cNvPr>
          <p:cNvSpPr/>
          <p:nvPr/>
        </p:nvSpPr>
        <p:spPr>
          <a:xfrm>
            <a:off x="30610744" y="28078577"/>
            <a:ext cx="45719" cy="100110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: вниз 53">
            <a:extLst>
              <a:ext uri="{FF2B5EF4-FFF2-40B4-BE49-F238E27FC236}">
                <a16:creationId xmlns:a16="http://schemas.microsoft.com/office/drawing/2014/main" id="{9AD41E40-2D62-44C6-A0E5-8F0885B698B8}"/>
              </a:ext>
            </a:extLst>
          </p:cNvPr>
          <p:cNvSpPr/>
          <p:nvPr/>
        </p:nvSpPr>
        <p:spPr>
          <a:xfrm>
            <a:off x="30656463" y="33488393"/>
            <a:ext cx="45719" cy="12011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трелка: вниз 54">
            <a:extLst>
              <a:ext uri="{FF2B5EF4-FFF2-40B4-BE49-F238E27FC236}">
                <a16:creationId xmlns:a16="http://schemas.microsoft.com/office/drawing/2014/main" id="{4E8CCB51-E239-4322-BB4E-0B1116F25677}"/>
              </a:ext>
            </a:extLst>
          </p:cNvPr>
          <p:cNvSpPr/>
          <p:nvPr/>
        </p:nvSpPr>
        <p:spPr>
          <a:xfrm>
            <a:off x="30586679" y="16918104"/>
            <a:ext cx="69784" cy="23559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645688B-BF26-49E0-B10A-0BE80773A748}"/>
              </a:ext>
            </a:extLst>
          </p:cNvPr>
          <p:cNvSpPr/>
          <p:nvPr/>
        </p:nvSpPr>
        <p:spPr>
          <a:xfrm>
            <a:off x="11069070" y="40553766"/>
            <a:ext cx="10074730" cy="33779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о результатах рассмотрения заявок на Едином портале, а также в информационной системе «Портал Воронежской области в сети Интернет» на странице Департамента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принятия решения по результатам рассмотрения заявки)</a:t>
            </a:r>
          </a:p>
        </p:txBody>
      </p:sp>
      <p:sp>
        <p:nvSpPr>
          <p:cNvPr id="15" name="Стрелка: вниз 14">
            <a:extLst>
              <a:ext uri="{FF2B5EF4-FFF2-40B4-BE49-F238E27FC236}">
                <a16:creationId xmlns:a16="http://schemas.microsoft.com/office/drawing/2014/main" id="{9D4A2C88-0CD3-46B2-8BD9-1820BFC81D03}"/>
              </a:ext>
            </a:extLst>
          </p:cNvPr>
          <p:cNvSpPr/>
          <p:nvPr/>
        </p:nvSpPr>
        <p:spPr>
          <a:xfrm>
            <a:off x="16100590" y="43931726"/>
            <a:ext cx="45721" cy="11481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125DF06-9DA5-4F0B-A8F6-8E52662A2C73}"/>
              </a:ext>
            </a:extLst>
          </p:cNvPr>
          <p:cNvSpPr/>
          <p:nvPr/>
        </p:nvSpPr>
        <p:spPr>
          <a:xfrm>
            <a:off x="1143001" y="32602028"/>
            <a:ext cx="7334795" cy="39772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информации о результатах рассмотрения заявок на Едином портале, а также в информационной системе «Портал Воронежской области в сети Интернет» на странице Департамента 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течение 5 дней со дня принятия решения по результатам рассмотрения заявки)</a:t>
            </a:r>
          </a:p>
        </p:txBody>
      </p:sp>
      <p:sp>
        <p:nvSpPr>
          <p:cNvPr id="19" name="Стрелка: вниз 18">
            <a:extLst>
              <a:ext uri="{FF2B5EF4-FFF2-40B4-BE49-F238E27FC236}">
                <a16:creationId xmlns:a16="http://schemas.microsoft.com/office/drawing/2014/main" id="{1E202DDB-268C-49EF-AC93-E6487E12A837}"/>
              </a:ext>
            </a:extLst>
          </p:cNvPr>
          <p:cNvSpPr/>
          <p:nvPr/>
        </p:nvSpPr>
        <p:spPr>
          <a:xfrm flipH="1">
            <a:off x="4403558" y="31963930"/>
            <a:ext cx="45719" cy="5952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: вниз 21">
            <a:extLst>
              <a:ext uri="{FF2B5EF4-FFF2-40B4-BE49-F238E27FC236}">
                <a16:creationId xmlns:a16="http://schemas.microsoft.com/office/drawing/2014/main" id="{357D43C4-E154-4C07-BD7C-CF72205E2276}"/>
              </a:ext>
            </a:extLst>
          </p:cNvPr>
          <p:cNvSpPr/>
          <p:nvPr/>
        </p:nvSpPr>
        <p:spPr>
          <a:xfrm rot="10800000">
            <a:off x="9429362" y="36312177"/>
            <a:ext cx="91439" cy="5475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: вправо 24">
            <a:extLst>
              <a:ext uri="{FF2B5EF4-FFF2-40B4-BE49-F238E27FC236}">
                <a16:creationId xmlns:a16="http://schemas.microsoft.com/office/drawing/2014/main" id="{B4374ED7-6D4A-4AF1-AFD8-0605CDA39993}"/>
              </a:ext>
            </a:extLst>
          </p:cNvPr>
          <p:cNvSpPr/>
          <p:nvPr/>
        </p:nvSpPr>
        <p:spPr>
          <a:xfrm flipV="1">
            <a:off x="9429362" y="36306725"/>
            <a:ext cx="159702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: вниз 25">
            <a:extLst>
              <a:ext uri="{FF2B5EF4-FFF2-40B4-BE49-F238E27FC236}">
                <a16:creationId xmlns:a16="http://schemas.microsoft.com/office/drawing/2014/main" id="{627ADC15-93BB-4783-AA9A-3BABAE67173A}"/>
              </a:ext>
            </a:extLst>
          </p:cNvPr>
          <p:cNvSpPr/>
          <p:nvPr/>
        </p:nvSpPr>
        <p:spPr>
          <a:xfrm>
            <a:off x="4472135" y="43424443"/>
            <a:ext cx="68580" cy="670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823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69B7055-C258-4481-B531-4DEC7FA90DD8}"/>
              </a:ext>
            </a:extLst>
          </p:cNvPr>
          <p:cNvSpPr/>
          <p:nvPr/>
        </p:nvSpPr>
        <p:spPr>
          <a:xfrm>
            <a:off x="2074989" y="10593138"/>
            <a:ext cx="32196504" cy="158816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участникам отбора, которым должен соответствовать участник отбора на дату подачи заявки на участие в отборе: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участник отбора понес затраты на создание и (или) модернизацию молочных комплексов;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у участника отбора должна отсутствовать неисполненная обязанность по уплате налогов, сборов, страховых взносов, пеней, штрафов, процентов, подлежащих уплате в соответствии с законодательством Российской Федерации о налогах и сборах;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у участника отбора должна отсутствовать просроченная задолженность по возврату в бюджет Воронежской области субсидий, бюджетных инвестиций, предоставленных в том числе в соответствии с иными правовыми актами, а также иная просроченная (неурегулированная) задолженность по денежным обязательствам перед Воронежской областью;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участники отбора - юридические лица не должны находиться в процессе реорганизации (за исключением реорганизации в форме присоединения к юридическому лицу, являющемуся участником отбора, другого юридического лица), ликвидации, в отношении них не введена процедура банкротства, деятельность участника отбора не приостановлена в порядке, предусмотренном законодательством Российской Федерации;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в реестре дисквалифицированных лиц отсутствуют сведения о дисквалифицированных руководителе, членах коллегиального исполнительного органа, лице, исполняющем функции единоличного исполнительного органа, или главном бухгалтере участника отбора, являющегося юридическим лицом;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участник отбора не должен являться иностранным юридическим лицом, а также российским юридическим лицом, в уставном (складочном) капитале которого доля участия иностранных юридических лиц, местом регистрации которых является государство или территория, включенные в утвержденный Министерством финансов Российской Федерации перечень государств и территорий, предоставляющих льготный налоговый режим налогообложения и (или) не предусматривающих раскрытия и предоставления информации при проведении финансовых операций (офшорные зоны), в совокупности превышает 50 процентов;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ж) участник отбора не должен получать средства из бюджета Воронежской области на основании иных нормативных правовых актов Воронежской области на цели, установленные пунктом 3 Порядка;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з) участник отбора не привлекался к ответственности за несоблюдение запрета на выжигание сухой травянистой растительности, стерни, пожнивных остатков (за исключением рисовой соломы) на землях сельскохозяйственного назначения, установленного Постановлением Правительства Российской Федерации от 16.09.2020 № 1479 «Об утверждении Правил противопожарного режима в Российской Федерации», в году, предшествующем году получения субсидии.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1927793-A2A3-45A7-84CB-FE8627632E21}"/>
              </a:ext>
            </a:extLst>
          </p:cNvPr>
          <p:cNvSpPr/>
          <p:nvPr/>
        </p:nvSpPr>
        <p:spPr>
          <a:xfrm>
            <a:off x="2074988" y="28354253"/>
            <a:ext cx="32196505" cy="185902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** Участник отбора одновременно с представлением заявки представляет в Департамент следующие документы: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отчетность о финансово-экономическом состоянии участника отбора субсидии за год, предшествующий году предоставления субсидии, по форме, утвержденной Департаментом;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сведения о руководителе, членах коллегиального исполнительного органа, лице, исполняющем функции единоличного исполнительного органа, и главном бухгалтере участника отбора, являющегося юридическим лицом;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платежных поручений (иных банковских документов), подтверждающих оплату строительно-монтажных работ, специальной техники и (или) оборудования и монтаж оборудования;</a:t>
            </a:r>
          </a:p>
          <a:p>
            <a:pPr marL="457200" indent="-457200" algn="ctr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пояснительную записку к инвестиционному проекту, включающую его краткое описание;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сводного сметного расчета стоимости объекта и (или) уточненного сводного сметного расчета в случаях, когда фактический объем понесенных затрат по инвестиционному проекту отличается от сводного сметного расчета;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копию акта о приемке выполненных работ по унифицированной форме № КС-2, утвержденной Постановлением Госкомстата России от 11.11.1999 № 100;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копию справки о стоимости выполненных работ и затрат по унифицированной форме № КС-3, утвержденной Постановлением Госкомстата России от 11.11.1999 № 100;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документов, подтверждающих открытие и исполнение аккредитива на оплату строительно-монтажных работ, оборудования, специальной техники на цели предоставления субсидии (в случае открытия аккредитива);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платежных поручений (иных банковских документов), подтверждающих оплату технологического оборудования, включенного в сводный сметный расчет (в случае приобретения технологического оборудования получателем субсидии);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копию акта о приеме-передаче оборудования в монтаж по унифицированной форме № ОС-15, утвержденной Постановлением Госкомстата России от 21.01.2003 № 7 (в случае приобретения технологического оборудования получателем субсидии);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копию внутрихозяйственного отчета о движении скота и птицы на ферме (по типовой межотраслевой форме № СП-51, утвержденной Постановлением Госкомстата России от 29.09.1997 № 68) по состоянию на первое число месяца подачи документов на предоставление субсидии;</a:t>
            </a:r>
          </a:p>
          <a:p>
            <a:pPr marL="457200" indent="-457200" algn="ctr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копию акта приемки молочного комплекса в случае модернизации объекта;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документов, подтверждающих приобретение специальной техники и (или) оборудования на цели создания и (или) модернизации молочных комплексов.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приобретения импортного оборудования за иностранную валюту участники отбора дополнительно представляют: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свифтовых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сообщений о переводе иностранной валюты;</a:t>
            </a: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копии паспортов импортных сделок.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Копии документов, указанных в настоящем пункте, заверяются участником отбора либо уполномоченным должностным лицом и скрепляются печатью (при наличии). В случае если документы заверены уполномоченным лицом, предоставляются доверенность и ее копия или иной документ, подтверждающий полномочия уполномоченного лица на заверение документов, указанных в настоящем пункте.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FF74AF0-9C9F-40D3-9EAA-8D13D1311498}"/>
              </a:ext>
            </a:extLst>
          </p:cNvPr>
          <p:cNvSpPr/>
          <p:nvPr/>
        </p:nvSpPr>
        <p:spPr>
          <a:xfrm>
            <a:off x="2074988" y="3138616"/>
            <a:ext cx="32196504" cy="46780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предоставления субсидии является поддержка сельскохозяйственных товаропроизводителей (за исключением граждан, ведущих личное подсобное хозяйство) и российских организаций по возмещению части прямых понесенных затрат на создание и (или) модернизацию животноводческих комплексов молочного направления (молочных ферм) (далее - молочные комплексы), принадлежащих на праве собственности сельскохозяйственным товаропроизводителям (за исключением граждан, ведущих личное подсобное хозяйство) и российским организациям.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0807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775</TotalTime>
  <Words>1765</Words>
  <Application>Microsoft Office PowerPoint</Application>
  <PresentationFormat>Произвольный</PresentationFormat>
  <Paragraphs>94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Светличный Максим Владимирович</dc:creator>
  <cp:lastModifiedBy>Копылова Татьяна Юрьевна</cp:lastModifiedBy>
  <cp:revision>77</cp:revision>
  <cp:lastPrinted>2021-08-11T09:50:44Z</cp:lastPrinted>
  <dcterms:created xsi:type="dcterms:W3CDTF">2021-08-10T14:20:26Z</dcterms:created>
  <dcterms:modified xsi:type="dcterms:W3CDTF">2021-09-29T07:19:48Z</dcterms:modified>
</cp:coreProperties>
</file>